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Montserrat" charset="1" panose="00000500000000000000"/>
      <p:regular r:id="rId30"/>
    </p:embeddedFont>
    <p:embeddedFont>
      <p:font typeface="Montserrat Bold" charset="1" panose="00000800000000000000"/>
      <p:regular r:id="rId31"/>
    </p:embeddedFont>
    <p:embeddedFont>
      <p:font typeface="Cy Grotesk Wide" charset="1" panose="00000505000000000000"/>
      <p:regular r:id="rId32"/>
    </p:embeddedFont>
    <p:embeddedFont>
      <p:font typeface="Montserrat Italics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0.jpe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3.jpe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5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5143500"/>
            <a:ext cx="11301259" cy="3545770"/>
          </a:xfrm>
          <a:custGeom>
            <a:avLst/>
            <a:gdLst/>
            <a:ahLst/>
            <a:cxnLst/>
            <a:rect r="r" b="b" t="t" l="l"/>
            <a:pathLst>
              <a:path h="3545770" w="11301259">
                <a:moveTo>
                  <a:pt x="0" y="0"/>
                </a:moveTo>
                <a:lnTo>
                  <a:pt x="11301258" y="0"/>
                </a:lnTo>
                <a:lnTo>
                  <a:pt x="11301258" y="3545770"/>
                </a:lnTo>
                <a:lnTo>
                  <a:pt x="0" y="354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45798" y="1717676"/>
            <a:ext cx="13396404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Hermès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7947" y="1327151"/>
            <a:ext cx="12212107" cy="77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COPORATE STRATEGY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54140" y="9201150"/>
            <a:ext cx="657972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Mathis Sassolas M2 DADEE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115300" cy="4344949"/>
            <a:chOff x="0" y="0"/>
            <a:chExt cx="2137363" cy="11443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562341"/>
            <a:ext cx="8115300" cy="4344949"/>
            <a:chOff x="0" y="0"/>
            <a:chExt cx="2137363" cy="1144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64234" y="1028700"/>
            <a:ext cx="8115300" cy="4344949"/>
            <a:chOff x="0" y="0"/>
            <a:chExt cx="2137363" cy="11443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64234" y="5562341"/>
            <a:ext cx="8115300" cy="4344949"/>
            <a:chOff x="0" y="0"/>
            <a:chExt cx="2137363" cy="11443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455747" y="393412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85836" y="393412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55747" y="858217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85836" y="858217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162352"/>
            <a:ext cx="7910330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Vertical Intergration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Heritage &amp; Exclusivity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Uniqueness of products due to handmade craftmanship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 financial performances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79530" y="1162352"/>
            <a:ext cx="7884708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production capacity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dependence on leather goods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Slow digital and e-commerce adoption compared to competitors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customers base because of high entry prices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696800"/>
            <a:ext cx="791033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Expansion in Emerging markets due to increased standards of living.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development of eco-friendly luxury good for sustainable practices.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53908" y="5696800"/>
            <a:ext cx="7910330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Counterfeiting and imitations.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Regulatory &amp; Ethical issues around animal-derived materials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 of the post-pandemic luxury surge, which was driven by accumulated savings.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Economic slowdown of China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115300" cy="4344949"/>
            <a:chOff x="0" y="0"/>
            <a:chExt cx="2137363" cy="11443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562341"/>
            <a:ext cx="8115300" cy="4344949"/>
            <a:chOff x="0" y="0"/>
            <a:chExt cx="2137363" cy="1144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64234" y="1028700"/>
            <a:ext cx="8115300" cy="4344949"/>
            <a:chOff x="0" y="0"/>
            <a:chExt cx="2137363" cy="11443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64234" y="5562341"/>
            <a:ext cx="8115300" cy="4344949"/>
            <a:chOff x="0" y="0"/>
            <a:chExt cx="2137363" cy="11443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7363" cy="1144349"/>
            </a:xfrm>
            <a:custGeom>
              <a:avLst/>
              <a:gdLst/>
              <a:ahLst/>
              <a:cxnLst/>
              <a:rect r="r" b="b" t="t" l="l"/>
              <a:pathLst>
                <a:path h="11443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095695"/>
                  </a:lnTo>
                  <a:cubicBezTo>
                    <a:pt x="2137363" y="1122566"/>
                    <a:pt x="2115580" y="1144349"/>
                    <a:pt x="2088710" y="1144349"/>
                  </a:cubicBezTo>
                  <a:lnTo>
                    <a:pt x="48654" y="1144349"/>
                  </a:lnTo>
                  <a:cubicBezTo>
                    <a:pt x="21783" y="1144349"/>
                    <a:pt x="0" y="1122566"/>
                    <a:pt x="0" y="10956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24725">
                    <a:alpha val="100000"/>
                  </a:srgbClr>
                </a:gs>
                <a:gs pos="100000">
                  <a:srgbClr val="A3AC7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37363" cy="1182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397791" y="393412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85836" y="3923846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97791" y="8577035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85836" y="8577035"/>
            <a:ext cx="1946928" cy="121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9"/>
              </a:lnSpc>
              <a:spcBef>
                <a:spcPct val="0"/>
              </a:spcBef>
            </a:pPr>
            <a:r>
              <a:rPr lang="en-US" sz="7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162352"/>
            <a:ext cx="7910330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Vertical Intergration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Heritage &amp; Exclusivity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Uniqueness of products due to handmade craftmanship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Strong financial performances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79530" y="1162352"/>
            <a:ext cx="7884708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production capacity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dependence on leather goods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Slow digital and e-commerce adoption compared to competitors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customers base because of high entry price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696800"/>
            <a:ext cx="791033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Expansion in Emerging markets due to increased standards of living.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development of eco-friendly luxury good for sustainable practices.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53908" y="5696800"/>
            <a:ext cx="7910330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Counterfeiting and imitations.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Regulatory &amp; Ethical issues around animal-derived materials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 of the post-pandemic luxury surge, </a:t>
            </a:r>
            <a:r>
              <a:rPr lang="en-US" sz="3000" spc="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which was driven by accumulated savings.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 spc="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Economic slowdown of China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073" y="647700"/>
            <a:ext cx="347474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10922858" cy="357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potential risk : the end of Chinese consumption of French Luxury 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5809" y="1639736"/>
            <a:ext cx="10012191" cy="8009753"/>
          </a:xfrm>
          <a:custGeom>
            <a:avLst/>
            <a:gdLst/>
            <a:ahLst/>
            <a:cxnLst/>
            <a:rect r="r" b="b" t="t" l="l"/>
            <a:pathLst>
              <a:path h="8009753" w="10012191">
                <a:moveTo>
                  <a:pt x="0" y="0"/>
                </a:moveTo>
                <a:lnTo>
                  <a:pt x="10012191" y="0"/>
                </a:lnTo>
                <a:lnTo>
                  <a:pt x="10012191" y="8009753"/>
                </a:lnTo>
                <a:lnTo>
                  <a:pt x="0" y="800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: the end of the post-pandemic Luxury boom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924050"/>
            <a:ext cx="8007991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Post pandemic crisis characterized by a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boom in the luxury industry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Several factors explain this phenomena such as : 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large amount of saving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the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shift from experiences to goods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during lockdowns or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stock gains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and wealth effect.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By the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 of 2021, the sales have stabilized.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09969" y="1716664"/>
            <a:ext cx="9149806" cy="7319844"/>
          </a:xfrm>
          <a:custGeom>
            <a:avLst/>
            <a:gdLst/>
            <a:ahLst/>
            <a:cxnLst/>
            <a:rect r="r" b="b" t="t" l="l"/>
            <a:pathLst>
              <a:path h="7319844" w="9149806">
                <a:moveTo>
                  <a:pt x="0" y="0"/>
                </a:moveTo>
                <a:lnTo>
                  <a:pt x="9149805" y="0"/>
                </a:lnTo>
                <a:lnTo>
                  <a:pt x="9149805" y="7319845"/>
                </a:lnTo>
                <a:lnTo>
                  <a:pt x="0" y="7319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14524" y="2635857"/>
            <a:ext cx="1732827" cy="894572"/>
          </a:xfrm>
          <a:custGeom>
            <a:avLst/>
            <a:gdLst/>
            <a:ahLst/>
            <a:cxnLst/>
            <a:rect r="r" b="b" t="t" l="l"/>
            <a:pathLst>
              <a:path h="894572" w="1732827">
                <a:moveTo>
                  <a:pt x="0" y="0"/>
                </a:moveTo>
                <a:lnTo>
                  <a:pt x="1732827" y="0"/>
                </a:lnTo>
                <a:lnTo>
                  <a:pt x="1732827" y="894571"/>
                </a:lnTo>
                <a:lnTo>
                  <a:pt x="0" y="894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: the end of the post-pandemic Luxury boom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3236" y="2121359"/>
            <a:ext cx="8676733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Big players in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emerging markets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such as China contributed to this rise of Luxury industry.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The stagnation that appears at the end of 2021 in the country is even more striking.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This is mainly due to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lower purshasing power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and decelerated economic growth which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impacted negatively consumer confidence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72105" y="9085898"/>
            <a:ext cx="8444911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i="true" spc="18">
                <a:solidFill>
                  <a:srgbClr val="624725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Source : UNCOMTRADE data on french exports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53631" y="1167766"/>
            <a:ext cx="9187440" cy="4593720"/>
          </a:xfrm>
          <a:custGeom>
            <a:avLst/>
            <a:gdLst/>
            <a:ahLst/>
            <a:cxnLst/>
            <a:rect r="r" b="b" t="t" l="l"/>
            <a:pathLst>
              <a:path h="4593720" w="9187440">
                <a:moveTo>
                  <a:pt x="0" y="0"/>
                </a:moveTo>
                <a:lnTo>
                  <a:pt x="9187440" y="0"/>
                </a:lnTo>
                <a:lnTo>
                  <a:pt x="9187440" y="4593719"/>
                </a:lnTo>
                <a:lnTo>
                  <a:pt x="0" y="4593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53631" y="5624510"/>
            <a:ext cx="9187440" cy="4593720"/>
          </a:xfrm>
          <a:custGeom>
            <a:avLst/>
            <a:gdLst/>
            <a:ahLst/>
            <a:cxnLst/>
            <a:rect r="r" b="b" t="t" l="l"/>
            <a:pathLst>
              <a:path h="4593720" w="9187440">
                <a:moveTo>
                  <a:pt x="0" y="0"/>
                </a:moveTo>
                <a:lnTo>
                  <a:pt x="9187440" y="0"/>
                </a:lnTo>
                <a:lnTo>
                  <a:pt x="9187440" y="4593720"/>
                </a:lnTo>
                <a:lnTo>
                  <a:pt x="0" y="4593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74767" y="1846937"/>
            <a:ext cx="1252421" cy="833429"/>
          </a:xfrm>
          <a:custGeom>
            <a:avLst/>
            <a:gdLst/>
            <a:ahLst/>
            <a:cxnLst/>
            <a:rect r="r" b="b" t="t" l="l"/>
            <a:pathLst>
              <a:path h="833429" w="1252421">
                <a:moveTo>
                  <a:pt x="0" y="0"/>
                </a:moveTo>
                <a:lnTo>
                  <a:pt x="1252421" y="0"/>
                </a:lnTo>
                <a:lnTo>
                  <a:pt x="1252421" y="833429"/>
                </a:lnTo>
                <a:lnTo>
                  <a:pt x="0" y="83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74767" y="6234916"/>
            <a:ext cx="1301232" cy="910862"/>
          </a:xfrm>
          <a:custGeom>
            <a:avLst/>
            <a:gdLst/>
            <a:ahLst/>
            <a:cxnLst/>
            <a:rect r="r" b="b" t="t" l="l"/>
            <a:pathLst>
              <a:path h="910862" w="1301232">
                <a:moveTo>
                  <a:pt x="0" y="0"/>
                </a:moveTo>
                <a:lnTo>
                  <a:pt x="1301232" y="0"/>
                </a:lnTo>
                <a:lnTo>
                  <a:pt x="1301232" y="910862"/>
                </a:lnTo>
                <a:lnTo>
                  <a:pt x="0" y="910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 : the end of the post-pandemic Luxury boom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8720" y="1375398"/>
            <a:ext cx="8444911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Though the sector still performs well, it continues to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expand rapidly into emerging economies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For example, in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Brazil 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India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after a strong rise from the beginning of the Covid-19 crisis, French Leather Exports have continued to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grow steadilty.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Despite the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relative absence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of Hermès in India, for example where it has only 2 boutiques against 15 in China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8720" y="8288959"/>
            <a:ext cx="8444911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i="true" spc="18">
                <a:solidFill>
                  <a:srgbClr val="624725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Source : UNCOMTRADE data on french exports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433" y="647700"/>
            <a:ext cx="323602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10922858" cy="11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Income statement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39578"/>
            <a:ext cx="7966603" cy="4720212"/>
          </a:xfrm>
          <a:custGeom>
            <a:avLst/>
            <a:gdLst/>
            <a:ahLst/>
            <a:cxnLst/>
            <a:rect r="r" b="b" t="t" l="l"/>
            <a:pathLst>
              <a:path h="4720212" w="7966603">
                <a:moveTo>
                  <a:pt x="0" y="0"/>
                </a:moveTo>
                <a:lnTo>
                  <a:pt x="7966603" y="0"/>
                </a:lnTo>
                <a:lnTo>
                  <a:pt x="7966603" y="4720212"/>
                </a:lnTo>
                <a:lnTo>
                  <a:pt x="0" y="4720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56505" y="7160033"/>
            <a:ext cx="11202686" cy="2930212"/>
          </a:xfrm>
          <a:custGeom>
            <a:avLst/>
            <a:gdLst/>
            <a:ahLst/>
            <a:cxnLst/>
            <a:rect r="r" b="b" t="t" l="l"/>
            <a:pathLst>
              <a:path h="2930212" w="11202686">
                <a:moveTo>
                  <a:pt x="0" y="0"/>
                </a:moveTo>
                <a:lnTo>
                  <a:pt x="11202686" y="0"/>
                </a:lnTo>
                <a:lnTo>
                  <a:pt x="11202686" y="2930212"/>
                </a:lnTo>
                <a:lnTo>
                  <a:pt x="0" y="2930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" t="-1122" r="-626" b="-156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46783" y="596813"/>
            <a:ext cx="7612408" cy="5197438"/>
          </a:xfrm>
          <a:custGeom>
            <a:avLst/>
            <a:gdLst/>
            <a:ahLst/>
            <a:cxnLst/>
            <a:rect r="r" b="b" t="t" l="l"/>
            <a:pathLst>
              <a:path h="5197438" w="7612408">
                <a:moveTo>
                  <a:pt x="0" y="0"/>
                </a:moveTo>
                <a:lnTo>
                  <a:pt x="7612408" y="0"/>
                </a:lnTo>
                <a:lnTo>
                  <a:pt x="7612408" y="5197438"/>
                </a:lnTo>
                <a:lnTo>
                  <a:pt x="0" y="5197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456" r="0" b="-3326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8399" y="530138"/>
            <a:ext cx="1264895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b="true" sz="3999" spc="39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Income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307390"/>
            <a:ext cx="569964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i="true" spc="15">
                <a:solidFill>
                  <a:srgbClr val="624725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Source : annuaire des sociétés - Hermès international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570" y="1350324"/>
            <a:ext cx="7094357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b="true" sz="2300" spc="23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Evolution of Net Profit and Total Revenue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315" y="6641437"/>
            <a:ext cx="3943067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b="true" sz="2300" spc="23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financial indicators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76433"/>
            <a:ext cx="14895204" cy="8229600"/>
          </a:xfrm>
          <a:custGeom>
            <a:avLst/>
            <a:gdLst/>
            <a:ahLst/>
            <a:cxnLst/>
            <a:rect r="r" b="b" t="t" l="l"/>
            <a:pathLst>
              <a:path h="8229600" w="14895204">
                <a:moveTo>
                  <a:pt x="0" y="0"/>
                </a:moveTo>
                <a:lnTo>
                  <a:pt x="14895204" y="0"/>
                </a:lnTo>
                <a:lnTo>
                  <a:pt x="148952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399" y="530138"/>
            <a:ext cx="1264895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b="true" sz="3999" spc="39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Forcasted revenues for 2028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3103" y="647700"/>
            <a:ext cx="334268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10922858" cy="11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 : reaching India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939530" cy="10287000"/>
          </a:xfrm>
          <a:custGeom>
            <a:avLst/>
            <a:gdLst/>
            <a:ahLst/>
            <a:cxnLst/>
            <a:rect r="r" b="b" t="t" l="l"/>
            <a:pathLst>
              <a:path h="10287000" w="10939530">
                <a:moveTo>
                  <a:pt x="0" y="0"/>
                </a:moveTo>
                <a:lnTo>
                  <a:pt x="10939530" y="0"/>
                </a:lnTo>
                <a:lnTo>
                  <a:pt x="109395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36" t="0" r="-105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754018"/>
            <a:ext cx="4885997" cy="1532982"/>
          </a:xfrm>
          <a:custGeom>
            <a:avLst/>
            <a:gdLst/>
            <a:ahLst/>
            <a:cxnLst/>
            <a:rect r="r" b="b" t="t" l="l"/>
            <a:pathLst>
              <a:path h="1532982" w="4885997">
                <a:moveTo>
                  <a:pt x="0" y="0"/>
                </a:moveTo>
                <a:lnTo>
                  <a:pt x="4885997" y="0"/>
                </a:lnTo>
                <a:lnTo>
                  <a:pt x="4885997" y="1532982"/>
                </a:lnTo>
                <a:lnTo>
                  <a:pt x="0" y="153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39872" y="352210"/>
            <a:ext cx="941002" cy="941002"/>
          </a:xfrm>
          <a:custGeom>
            <a:avLst/>
            <a:gdLst/>
            <a:ahLst/>
            <a:cxnLst/>
            <a:rect r="r" b="b" t="t" l="l"/>
            <a:pathLst>
              <a:path h="941002" w="941002">
                <a:moveTo>
                  <a:pt x="0" y="0"/>
                </a:moveTo>
                <a:lnTo>
                  <a:pt x="941001" y="0"/>
                </a:lnTo>
                <a:lnTo>
                  <a:pt x="941001" y="941002"/>
                </a:lnTo>
                <a:lnTo>
                  <a:pt x="0" y="941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81215" y="363443"/>
            <a:ext cx="375018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44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Context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81215" y="1735523"/>
            <a:ext cx="57493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44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Competition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81215" y="3103948"/>
            <a:ext cx="57493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44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SWOT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81215" y="4472373"/>
            <a:ext cx="57493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44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Main risk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81215" y="5840798"/>
            <a:ext cx="57493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44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Income Statment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81215" y="7209223"/>
            <a:ext cx="57493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44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81215" y="8577648"/>
            <a:ext cx="57493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44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1891" y="348048"/>
            <a:ext cx="84932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31891" y="1716473"/>
            <a:ext cx="84932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31891" y="3084898"/>
            <a:ext cx="84932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31891" y="4453323"/>
            <a:ext cx="109550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31891" y="5821748"/>
            <a:ext cx="109550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31891" y="7190173"/>
            <a:ext cx="109550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31891" y="8558598"/>
            <a:ext cx="109550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5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139872" y="1766179"/>
            <a:ext cx="941002" cy="941002"/>
          </a:xfrm>
          <a:custGeom>
            <a:avLst/>
            <a:gdLst/>
            <a:ahLst/>
            <a:cxnLst/>
            <a:rect r="r" b="b" t="t" l="l"/>
            <a:pathLst>
              <a:path h="941002" w="941002">
                <a:moveTo>
                  <a:pt x="0" y="0"/>
                </a:moveTo>
                <a:lnTo>
                  <a:pt x="941001" y="0"/>
                </a:lnTo>
                <a:lnTo>
                  <a:pt x="941001" y="941002"/>
                </a:lnTo>
                <a:lnTo>
                  <a:pt x="0" y="941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39872" y="3089060"/>
            <a:ext cx="941002" cy="941002"/>
          </a:xfrm>
          <a:custGeom>
            <a:avLst/>
            <a:gdLst/>
            <a:ahLst/>
            <a:cxnLst/>
            <a:rect r="r" b="b" t="t" l="l"/>
            <a:pathLst>
              <a:path h="941002" w="941002">
                <a:moveTo>
                  <a:pt x="0" y="0"/>
                </a:moveTo>
                <a:lnTo>
                  <a:pt x="941001" y="0"/>
                </a:lnTo>
                <a:lnTo>
                  <a:pt x="941001" y="941002"/>
                </a:lnTo>
                <a:lnTo>
                  <a:pt x="0" y="941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139872" y="4457485"/>
            <a:ext cx="941002" cy="941002"/>
          </a:xfrm>
          <a:custGeom>
            <a:avLst/>
            <a:gdLst/>
            <a:ahLst/>
            <a:cxnLst/>
            <a:rect r="r" b="b" t="t" l="l"/>
            <a:pathLst>
              <a:path h="941002" w="941002">
                <a:moveTo>
                  <a:pt x="0" y="0"/>
                </a:moveTo>
                <a:lnTo>
                  <a:pt x="941001" y="0"/>
                </a:lnTo>
                <a:lnTo>
                  <a:pt x="941001" y="941002"/>
                </a:lnTo>
                <a:lnTo>
                  <a:pt x="0" y="941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139872" y="5825910"/>
            <a:ext cx="941002" cy="941002"/>
          </a:xfrm>
          <a:custGeom>
            <a:avLst/>
            <a:gdLst/>
            <a:ahLst/>
            <a:cxnLst/>
            <a:rect r="r" b="b" t="t" l="l"/>
            <a:pathLst>
              <a:path h="941002" w="941002">
                <a:moveTo>
                  <a:pt x="0" y="0"/>
                </a:moveTo>
                <a:lnTo>
                  <a:pt x="941001" y="0"/>
                </a:lnTo>
                <a:lnTo>
                  <a:pt x="941001" y="941002"/>
                </a:lnTo>
                <a:lnTo>
                  <a:pt x="0" y="941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139872" y="7157822"/>
            <a:ext cx="941002" cy="941002"/>
          </a:xfrm>
          <a:custGeom>
            <a:avLst/>
            <a:gdLst/>
            <a:ahLst/>
            <a:cxnLst/>
            <a:rect r="r" b="b" t="t" l="l"/>
            <a:pathLst>
              <a:path h="941002" w="941002">
                <a:moveTo>
                  <a:pt x="0" y="0"/>
                </a:moveTo>
                <a:lnTo>
                  <a:pt x="941001" y="0"/>
                </a:lnTo>
                <a:lnTo>
                  <a:pt x="941001" y="941002"/>
                </a:lnTo>
                <a:lnTo>
                  <a:pt x="0" y="941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139872" y="8562760"/>
            <a:ext cx="941002" cy="941002"/>
          </a:xfrm>
          <a:custGeom>
            <a:avLst/>
            <a:gdLst/>
            <a:ahLst/>
            <a:cxnLst/>
            <a:rect r="r" b="b" t="t" l="l"/>
            <a:pathLst>
              <a:path h="941002" w="941002">
                <a:moveTo>
                  <a:pt x="0" y="0"/>
                </a:moveTo>
                <a:lnTo>
                  <a:pt x="941001" y="0"/>
                </a:lnTo>
                <a:lnTo>
                  <a:pt x="941001" y="941001"/>
                </a:lnTo>
                <a:lnTo>
                  <a:pt x="0" y="941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1923" y="6870265"/>
            <a:ext cx="4117655" cy="2619858"/>
          </a:xfrm>
          <a:custGeom>
            <a:avLst/>
            <a:gdLst/>
            <a:ahLst/>
            <a:cxnLst/>
            <a:rect r="r" b="b" t="t" l="l"/>
            <a:pathLst>
              <a:path h="2619858" w="4117655">
                <a:moveTo>
                  <a:pt x="0" y="0"/>
                </a:moveTo>
                <a:lnTo>
                  <a:pt x="4117655" y="0"/>
                </a:lnTo>
                <a:lnTo>
                  <a:pt x="4117655" y="2619857"/>
                </a:lnTo>
                <a:lnTo>
                  <a:pt x="0" y="2619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182" y="2657842"/>
            <a:ext cx="6079482" cy="4631229"/>
          </a:xfrm>
          <a:custGeom>
            <a:avLst/>
            <a:gdLst/>
            <a:ahLst/>
            <a:cxnLst/>
            <a:rect r="r" b="b" t="t" l="l"/>
            <a:pathLst>
              <a:path h="4631229" w="6079482">
                <a:moveTo>
                  <a:pt x="0" y="0"/>
                </a:moveTo>
                <a:lnTo>
                  <a:pt x="6079483" y="0"/>
                </a:lnTo>
                <a:lnTo>
                  <a:pt x="6079483" y="4631228"/>
                </a:lnTo>
                <a:lnTo>
                  <a:pt x="0" y="4631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: reaching India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07310" y="1313440"/>
            <a:ext cx="9351990" cy="798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Hermès has </a:t>
            </a:r>
            <a:r>
              <a:rPr lang="en-US" b="true" sz="3000" spc="30" strike="noStrike" u="none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minimal presence in India</a:t>
            </a: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a rapidly growing luxury market with increasing ultra-high-net-worth individuals.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  <a:p>
            <a:pPr algn="just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With China's slowdown, expanding into India offers a strategic </a:t>
            </a:r>
            <a:r>
              <a:rPr lang="en-US" b="true" sz="3000" spc="30" strike="noStrike" u="none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opportunity to diversify</a:t>
            </a: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and capture new affluent consumers.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  <a:p>
            <a:pPr algn="just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By </a:t>
            </a:r>
            <a:r>
              <a:rPr lang="en-US" b="true" sz="3000" spc="30" strike="noStrike" u="none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gradually entering key cities</a:t>
            </a: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launching exclusive </a:t>
            </a:r>
            <a:r>
              <a:rPr lang="en-US" b="true" sz="3000" spc="30" strike="noStrike" u="none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India-inspired collections</a:t>
            </a: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and enhancing digital and VIP experiences, Hermès can establish itself as the leading ultra-luxury brand in this untapped market while maintaining exclusivity and </a:t>
            </a:r>
            <a:r>
              <a:rPr lang="en-US" b="true" sz="3000" spc="30" strike="noStrike" u="none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prestige</a:t>
            </a:r>
            <a:r>
              <a:rPr lang="en-US" sz="3000" spc="30" strike="noStrike" u="none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62" y="1311340"/>
            <a:ext cx="18253538" cy="7324232"/>
          </a:xfrm>
          <a:custGeom>
            <a:avLst/>
            <a:gdLst/>
            <a:ahLst/>
            <a:cxnLst/>
            <a:rect r="r" b="b" t="t" l="l"/>
            <a:pathLst>
              <a:path h="7324232" w="18253538">
                <a:moveTo>
                  <a:pt x="0" y="0"/>
                </a:moveTo>
                <a:lnTo>
                  <a:pt x="18253538" y="0"/>
                </a:lnTo>
                <a:lnTo>
                  <a:pt x="18253538" y="7324232"/>
                </a:lnTo>
                <a:lnTo>
                  <a:pt x="0" y="7324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8399" y="530138"/>
            <a:ext cx="12648952" cy="63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b="true" sz="3771" spc="37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: reaching India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683" y="647700"/>
            <a:ext cx="329952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10922858" cy="11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3898" y="8096086"/>
            <a:ext cx="2961225" cy="1884080"/>
          </a:xfrm>
          <a:custGeom>
            <a:avLst/>
            <a:gdLst/>
            <a:ahLst/>
            <a:cxnLst/>
            <a:rect r="r" b="b" t="t" l="l"/>
            <a:pathLst>
              <a:path h="1884080" w="2961225">
                <a:moveTo>
                  <a:pt x="0" y="0"/>
                </a:moveTo>
                <a:lnTo>
                  <a:pt x="2961225" y="0"/>
                </a:lnTo>
                <a:lnTo>
                  <a:pt x="2961225" y="1884079"/>
                </a:lnTo>
                <a:lnTo>
                  <a:pt x="0" y="1884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8399" y="530138"/>
            <a:ext cx="1264895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b="true" sz="3999" spc="39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70790" y="596813"/>
            <a:ext cx="5482971" cy="8229600"/>
          </a:xfrm>
          <a:custGeom>
            <a:avLst/>
            <a:gdLst/>
            <a:ahLst/>
            <a:cxnLst/>
            <a:rect r="r" b="b" t="t" l="l"/>
            <a:pathLst>
              <a:path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27999" y="360470"/>
            <a:ext cx="1036048" cy="1043638"/>
          </a:xfrm>
          <a:custGeom>
            <a:avLst/>
            <a:gdLst/>
            <a:ahLst/>
            <a:cxnLst/>
            <a:rect r="r" b="b" t="t" l="l"/>
            <a:pathLst>
              <a:path h="1043638" w="1036048">
                <a:moveTo>
                  <a:pt x="0" y="0"/>
                </a:moveTo>
                <a:lnTo>
                  <a:pt x="1036049" y="0"/>
                </a:lnTo>
                <a:lnTo>
                  <a:pt x="1036049" y="1043639"/>
                </a:lnTo>
                <a:lnTo>
                  <a:pt x="0" y="1043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8399" y="2558963"/>
            <a:ext cx="9351990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Optimistic outcomes can be excpected from the new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of the brand in India.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The revenue of the company made in India should increase by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30% within 3 years.</a:t>
            </a:r>
          </a:p>
          <a:p>
            <a:pPr algn="just">
              <a:lnSpc>
                <a:spcPts val="4200"/>
              </a:lnSpc>
            </a:pPr>
          </a:p>
          <a:p>
            <a:pPr algn="just" marL="647703" indent="-323852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For a total cost of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around 200 Million euros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98399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43" r="0" b="-937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7245" y="3240088"/>
            <a:ext cx="1655351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59423" y="6464320"/>
            <a:ext cx="7569153" cy="2374822"/>
          </a:xfrm>
          <a:custGeom>
            <a:avLst/>
            <a:gdLst/>
            <a:ahLst/>
            <a:cxnLst/>
            <a:rect r="r" b="b" t="t" l="l"/>
            <a:pathLst>
              <a:path h="2374822" w="7569153">
                <a:moveTo>
                  <a:pt x="0" y="0"/>
                </a:moveTo>
                <a:lnTo>
                  <a:pt x="7569154" y="0"/>
                </a:lnTo>
                <a:lnTo>
                  <a:pt x="7569154" y="2374822"/>
                </a:lnTo>
                <a:lnTo>
                  <a:pt x="0" y="2374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4253" y="647700"/>
            <a:ext cx="272038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6013111" cy="115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Context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7179" y="1709880"/>
            <a:ext cx="14584570" cy="730727"/>
            <a:chOff x="0" y="0"/>
            <a:chExt cx="3841204" cy="192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41204" cy="192455"/>
            </a:xfrm>
            <a:custGeom>
              <a:avLst/>
              <a:gdLst/>
              <a:ahLst/>
              <a:cxnLst/>
              <a:rect r="r" b="b" t="t" l="l"/>
              <a:pathLst>
                <a:path h="192455" w="3841204">
                  <a:moveTo>
                    <a:pt x="27072" y="0"/>
                  </a:moveTo>
                  <a:lnTo>
                    <a:pt x="3814131" y="0"/>
                  </a:lnTo>
                  <a:cubicBezTo>
                    <a:pt x="3829083" y="0"/>
                    <a:pt x="3841204" y="12121"/>
                    <a:pt x="3841204" y="27072"/>
                  </a:cubicBezTo>
                  <a:lnTo>
                    <a:pt x="3841204" y="165383"/>
                  </a:lnTo>
                  <a:cubicBezTo>
                    <a:pt x="3841204" y="172563"/>
                    <a:pt x="3838351" y="179449"/>
                    <a:pt x="3833274" y="184526"/>
                  </a:cubicBezTo>
                  <a:cubicBezTo>
                    <a:pt x="3828197" y="189603"/>
                    <a:pt x="3821311" y="192455"/>
                    <a:pt x="3814131" y="192455"/>
                  </a:cubicBezTo>
                  <a:lnTo>
                    <a:pt x="27072" y="192455"/>
                  </a:lnTo>
                  <a:cubicBezTo>
                    <a:pt x="19892" y="192455"/>
                    <a:pt x="13006" y="189603"/>
                    <a:pt x="7929" y="184526"/>
                  </a:cubicBezTo>
                  <a:cubicBezTo>
                    <a:pt x="2852" y="179449"/>
                    <a:pt x="0" y="172563"/>
                    <a:pt x="0" y="165383"/>
                  </a:cubicBezTo>
                  <a:lnTo>
                    <a:pt x="0" y="27072"/>
                  </a:lnTo>
                  <a:cubicBezTo>
                    <a:pt x="0" y="19892"/>
                    <a:pt x="2852" y="13006"/>
                    <a:pt x="7929" y="7929"/>
                  </a:cubicBezTo>
                  <a:cubicBezTo>
                    <a:pt x="13006" y="2852"/>
                    <a:pt x="19892" y="0"/>
                    <a:pt x="27072" y="0"/>
                  </a:cubicBezTo>
                  <a:close/>
                </a:path>
              </a:pathLst>
            </a:custGeom>
            <a:solidFill>
              <a:srgbClr val="5A4D2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41204" cy="23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 French luxury house specializing in handcrafted leather goods, fashion, watches, jewelry, and fragrances.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6073" y="1917787"/>
            <a:ext cx="2214215" cy="2214215"/>
          </a:xfrm>
          <a:custGeom>
            <a:avLst/>
            <a:gdLst/>
            <a:ahLst/>
            <a:cxnLst/>
            <a:rect r="r" b="b" t="t" l="l"/>
            <a:pathLst>
              <a:path h="2214215" w="2214215">
                <a:moveTo>
                  <a:pt x="0" y="0"/>
                </a:moveTo>
                <a:lnTo>
                  <a:pt x="2214215" y="0"/>
                </a:lnTo>
                <a:lnTo>
                  <a:pt x="2214215" y="2214215"/>
                </a:lnTo>
                <a:lnTo>
                  <a:pt x="0" y="221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06505" y="2979286"/>
            <a:ext cx="5574388" cy="1387720"/>
            <a:chOff x="0" y="0"/>
            <a:chExt cx="1468152" cy="3654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8152" cy="365490"/>
            </a:xfrm>
            <a:custGeom>
              <a:avLst/>
              <a:gdLst/>
              <a:ahLst/>
              <a:cxnLst/>
              <a:rect r="r" b="b" t="t" l="l"/>
              <a:pathLst>
                <a:path h="365490" w="1468152">
                  <a:moveTo>
                    <a:pt x="70831" y="0"/>
                  </a:moveTo>
                  <a:lnTo>
                    <a:pt x="1397321" y="0"/>
                  </a:lnTo>
                  <a:cubicBezTo>
                    <a:pt x="1436440" y="0"/>
                    <a:pt x="1468152" y="31712"/>
                    <a:pt x="1468152" y="70831"/>
                  </a:cubicBezTo>
                  <a:lnTo>
                    <a:pt x="1468152" y="294659"/>
                  </a:lnTo>
                  <a:cubicBezTo>
                    <a:pt x="1468152" y="333778"/>
                    <a:pt x="1436440" y="365490"/>
                    <a:pt x="1397321" y="365490"/>
                  </a:cubicBezTo>
                  <a:lnTo>
                    <a:pt x="70831" y="365490"/>
                  </a:lnTo>
                  <a:cubicBezTo>
                    <a:pt x="31712" y="365490"/>
                    <a:pt x="0" y="333778"/>
                    <a:pt x="0" y="294659"/>
                  </a:cubicBezTo>
                  <a:lnTo>
                    <a:pt x="0" y="70831"/>
                  </a:lnTo>
                  <a:cubicBezTo>
                    <a:pt x="0" y="31712"/>
                    <a:pt x="31712" y="0"/>
                    <a:pt x="70831" y="0"/>
                  </a:cubicBezTo>
                  <a:close/>
                </a:path>
              </a:pathLst>
            </a:custGeom>
            <a:solidFill>
              <a:srgbClr val="5A4D2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68152" cy="403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The company is headquartered in Paris and has boutiques in most countries in North America, Europe, Asia.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7179" y="3120145"/>
            <a:ext cx="5832492" cy="3958663"/>
            <a:chOff x="0" y="0"/>
            <a:chExt cx="1536130" cy="10426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6130" cy="1042611"/>
            </a:xfrm>
            <a:custGeom>
              <a:avLst/>
              <a:gdLst/>
              <a:ahLst/>
              <a:cxnLst/>
              <a:rect r="r" b="b" t="t" l="l"/>
              <a:pathLst>
                <a:path h="1042611" w="1536130">
                  <a:moveTo>
                    <a:pt x="67696" y="0"/>
                  </a:moveTo>
                  <a:lnTo>
                    <a:pt x="1468433" y="0"/>
                  </a:lnTo>
                  <a:cubicBezTo>
                    <a:pt x="1505821" y="0"/>
                    <a:pt x="1536130" y="30309"/>
                    <a:pt x="1536130" y="67696"/>
                  </a:cubicBezTo>
                  <a:lnTo>
                    <a:pt x="1536130" y="974915"/>
                  </a:lnTo>
                  <a:cubicBezTo>
                    <a:pt x="1536130" y="992869"/>
                    <a:pt x="1528997" y="1010088"/>
                    <a:pt x="1516302" y="1022783"/>
                  </a:cubicBezTo>
                  <a:cubicBezTo>
                    <a:pt x="1503606" y="1035479"/>
                    <a:pt x="1486387" y="1042611"/>
                    <a:pt x="1468433" y="1042611"/>
                  </a:cubicBezTo>
                  <a:lnTo>
                    <a:pt x="67696" y="1042611"/>
                  </a:lnTo>
                  <a:cubicBezTo>
                    <a:pt x="49742" y="1042611"/>
                    <a:pt x="32523" y="1035479"/>
                    <a:pt x="19828" y="1022783"/>
                  </a:cubicBezTo>
                  <a:cubicBezTo>
                    <a:pt x="7132" y="1010088"/>
                    <a:pt x="0" y="992869"/>
                    <a:pt x="0" y="974915"/>
                  </a:cubicBezTo>
                  <a:lnTo>
                    <a:pt x="0" y="67696"/>
                  </a:lnTo>
                  <a:cubicBezTo>
                    <a:pt x="0" y="30309"/>
                    <a:pt x="30309" y="0"/>
                    <a:pt x="67696" y="0"/>
                  </a:cubicBezTo>
                  <a:close/>
                </a:path>
              </a:pathLst>
            </a:custGeom>
            <a:solidFill>
              <a:srgbClr val="5A4D2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36130" cy="1080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Founded in 1837 by Thierry Hermès. It was initially a saddlery business, before expanding into luxury fashion and accessories. Nowadays the company is still family owned and run by its CEO Axel Dumas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713680" y="3275597"/>
            <a:ext cx="2430320" cy="3647759"/>
          </a:xfrm>
          <a:custGeom>
            <a:avLst/>
            <a:gdLst/>
            <a:ahLst/>
            <a:cxnLst/>
            <a:rect r="r" b="b" t="t" l="l"/>
            <a:pathLst>
              <a:path h="3647759" w="2430320">
                <a:moveTo>
                  <a:pt x="0" y="0"/>
                </a:moveTo>
                <a:lnTo>
                  <a:pt x="2430320" y="0"/>
                </a:lnTo>
                <a:lnTo>
                  <a:pt x="2430320" y="3647759"/>
                </a:lnTo>
                <a:lnTo>
                  <a:pt x="0" y="3647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26086" y="5680162"/>
            <a:ext cx="8408314" cy="5044988"/>
          </a:xfrm>
          <a:custGeom>
            <a:avLst/>
            <a:gdLst/>
            <a:ahLst/>
            <a:cxnLst/>
            <a:rect r="r" b="b" t="t" l="l"/>
            <a:pathLst>
              <a:path h="5044988" w="8408314">
                <a:moveTo>
                  <a:pt x="0" y="0"/>
                </a:moveTo>
                <a:lnTo>
                  <a:pt x="8408314" y="0"/>
                </a:lnTo>
                <a:lnTo>
                  <a:pt x="8408314" y="5044988"/>
                </a:lnTo>
                <a:lnTo>
                  <a:pt x="0" y="5044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70148" y="174625"/>
            <a:ext cx="1654770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 questions and statement about the company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7179" y="1220844"/>
            <a:ext cx="2523738" cy="48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b="true" sz="2871" spc="28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it 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06505" y="2490249"/>
            <a:ext cx="2523738" cy="48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b="true" sz="2871" spc="28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7179" y="2631108"/>
            <a:ext cx="5832492" cy="48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b="true" sz="2871" spc="28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Fundation : When and who?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11893" y="5195681"/>
            <a:ext cx="7836702" cy="48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0"/>
              </a:lnSpc>
            </a:pPr>
            <a:r>
              <a:rPr lang="en-US" b="true" sz="2871" spc="28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Geographical Repatition of Sales (2015)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26974" y="8779147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3" y="0"/>
                </a:lnTo>
                <a:lnTo>
                  <a:pt x="3054363" y="958306"/>
                </a:lnTo>
                <a:lnTo>
                  <a:pt x="0" y="958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20595"/>
            <a:ext cx="18288000" cy="4486019"/>
          </a:xfrm>
          <a:custGeom>
            <a:avLst/>
            <a:gdLst/>
            <a:ahLst/>
            <a:cxnLst/>
            <a:rect r="r" b="b" t="t" l="l"/>
            <a:pathLst>
              <a:path h="4486019" w="18288000">
                <a:moveTo>
                  <a:pt x="0" y="0"/>
                </a:moveTo>
                <a:lnTo>
                  <a:pt x="18288000" y="0"/>
                </a:lnTo>
                <a:lnTo>
                  <a:pt x="18288000" y="4486020"/>
                </a:lnTo>
                <a:lnTo>
                  <a:pt x="0" y="4486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361" r="0" b="-1112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160" y="5082331"/>
            <a:ext cx="7294769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Maintain a luxury status through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handmade  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craftmanship, strict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supply chain control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, and limited production to ensure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exclusivity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. The brand owns its own tanneries to secure top-quality products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It 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avoid mass production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and, discounts and trend-driven designs.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8160" y="4431369"/>
            <a:ext cx="624486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does the strategy work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017438" y="489433"/>
            <a:ext cx="4885997" cy="1532982"/>
          </a:xfrm>
          <a:custGeom>
            <a:avLst/>
            <a:gdLst/>
            <a:ahLst/>
            <a:cxnLst/>
            <a:rect r="r" b="b" t="t" l="l"/>
            <a:pathLst>
              <a:path h="1532982" w="4885997">
                <a:moveTo>
                  <a:pt x="0" y="0"/>
                </a:moveTo>
                <a:lnTo>
                  <a:pt x="4885997" y="0"/>
                </a:lnTo>
                <a:lnTo>
                  <a:pt x="4885997" y="1532982"/>
                </a:lnTo>
                <a:lnTo>
                  <a:pt x="0" y="153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4431369"/>
            <a:ext cx="624486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much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082331"/>
            <a:ext cx="7294769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The main streams of income are the sales of lather good (</a:t>
            </a:r>
            <a:r>
              <a:rPr lang="en-US" b="true" sz="3000" spc="30">
                <a:solidFill>
                  <a:srgbClr val="6247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50%</a:t>
            </a: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of revenue).</a:t>
            </a:r>
          </a:p>
          <a:p>
            <a:pPr algn="just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30">
                <a:solidFill>
                  <a:srgbClr val="624725"/>
                </a:solidFill>
                <a:latin typeface="Montserrat"/>
                <a:ea typeface="Montserrat"/>
                <a:cs typeface="Montserrat"/>
                <a:sym typeface="Montserrat"/>
              </a:rPr>
              <a:t> Other sources of income include ready-to-wear, perfumes and jewelry.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2783" y="647700"/>
            <a:ext cx="322332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8459747" cy="2369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Position relative to competitors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534" r="0" b="-691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69434" y="2028435"/>
            <a:ext cx="5574566" cy="3556702"/>
            <a:chOff x="0" y="0"/>
            <a:chExt cx="1468199" cy="9367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8199" cy="936745"/>
            </a:xfrm>
            <a:custGeom>
              <a:avLst/>
              <a:gdLst/>
              <a:ahLst/>
              <a:cxnLst/>
              <a:rect r="r" b="b" t="t" l="l"/>
              <a:pathLst>
                <a:path h="936745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865916"/>
                  </a:lnTo>
                  <a:cubicBezTo>
                    <a:pt x="1468199" y="905034"/>
                    <a:pt x="1436488" y="936745"/>
                    <a:pt x="1397370" y="936745"/>
                  </a:cubicBezTo>
                  <a:lnTo>
                    <a:pt x="70828" y="936745"/>
                  </a:lnTo>
                  <a:cubicBezTo>
                    <a:pt x="31711" y="936745"/>
                    <a:pt x="0" y="905034"/>
                    <a:pt x="0" y="865916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68199" cy="97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74475" y="2028435"/>
            <a:ext cx="5574566" cy="3556702"/>
            <a:chOff x="0" y="0"/>
            <a:chExt cx="1468199" cy="9367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8199" cy="936745"/>
            </a:xfrm>
            <a:custGeom>
              <a:avLst/>
              <a:gdLst/>
              <a:ahLst/>
              <a:cxnLst/>
              <a:rect r="r" b="b" t="t" l="l"/>
              <a:pathLst>
                <a:path h="936745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865916"/>
                  </a:lnTo>
                  <a:cubicBezTo>
                    <a:pt x="1468199" y="905034"/>
                    <a:pt x="1436488" y="936745"/>
                    <a:pt x="1397370" y="936745"/>
                  </a:cubicBezTo>
                  <a:lnTo>
                    <a:pt x="70828" y="936745"/>
                  </a:lnTo>
                  <a:cubicBezTo>
                    <a:pt x="31711" y="936745"/>
                    <a:pt x="0" y="905034"/>
                    <a:pt x="0" y="865916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68199" cy="97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69434" y="5938086"/>
            <a:ext cx="5574566" cy="3556702"/>
            <a:chOff x="0" y="0"/>
            <a:chExt cx="1468199" cy="9367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8199" cy="936745"/>
            </a:xfrm>
            <a:custGeom>
              <a:avLst/>
              <a:gdLst/>
              <a:ahLst/>
              <a:cxnLst/>
              <a:rect r="r" b="b" t="t" l="l"/>
              <a:pathLst>
                <a:path h="936745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865916"/>
                  </a:lnTo>
                  <a:cubicBezTo>
                    <a:pt x="1468199" y="905034"/>
                    <a:pt x="1436488" y="936745"/>
                    <a:pt x="1397370" y="936745"/>
                  </a:cubicBezTo>
                  <a:lnTo>
                    <a:pt x="70828" y="936745"/>
                  </a:lnTo>
                  <a:cubicBezTo>
                    <a:pt x="31711" y="936745"/>
                    <a:pt x="0" y="905034"/>
                    <a:pt x="0" y="865916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68199" cy="97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74475" y="5938086"/>
            <a:ext cx="5574566" cy="3556702"/>
            <a:chOff x="0" y="0"/>
            <a:chExt cx="1468199" cy="9367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8199" cy="936745"/>
            </a:xfrm>
            <a:custGeom>
              <a:avLst/>
              <a:gdLst/>
              <a:ahLst/>
              <a:cxnLst/>
              <a:rect r="r" b="b" t="t" l="l"/>
              <a:pathLst>
                <a:path h="936745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865916"/>
                  </a:lnTo>
                  <a:cubicBezTo>
                    <a:pt x="1468199" y="905034"/>
                    <a:pt x="1436488" y="936745"/>
                    <a:pt x="1397370" y="936745"/>
                  </a:cubicBezTo>
                  <a:lnTo>
                    <a:pt x="70828" y="936745"/>
                  </a:lnTo>
                  <a:cubicBezTo>
                    <a:pt x="31711" y="936745"/>
                    <a:pt x="0" y="905034"/>
                    <a:pt x="0" y="865916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68199" cy="974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69434" y="1028700"/>
            <a:ext cx="5574566" cy="800451"/>
            <a:chOff x="0" y="0"/>
            <a:chExt cx="1468199" cy="210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68199" cy="210818"/>
            </a:xfrm>
            <a:custGeom>
              <a:avLst/>
              <a:gdLst/>
              <a:ahLst/>
              <a:cxnLst/>
              <a:rect r="r" b="b" t="t" l="l"/>
              <a:pathLst>
                <a:path h="210818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139990"/>
                  </a:lnTo>
                  <a:cubicBezTo>
                    <a:pt x="1468199" y="179107"/>
                    <a:pt x="1436488" y="210818"/>
                    <a:pt x="1397370" y="210818"/>
                  </a:cubicBezTo>
                  <a:lnTo>
                    <a:pt x="70828" y="210818"/>
                  </a:lnTo>
                  <a:cubicBezTo>
                    <a:pt x="31711" y="210818"/>
                    <a:pt x="0" y="179107"/>
                    <a:pt x="0" y="139990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68199" cy="248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74475" y="1028700"/>
            <a:ext cx="5574566" cy="800451"/>
            <a:chOff x="0" y="0"/>
            <a:chExt cx="1468199" cy="2108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68199" cy="210818"/>
            </a:xfrm>
            <a:custGeom>
              <a:avLst/>
              <a:gdLst/>
              <a:ahLst/>
              <a:cxnLst/>
              <a:rect r="r" b="b" t="t" l="l"/>
              <a:pathLst>
                <a:path h="210818" w="1468199">
                  <a:moveTo>
                    <a:pt x="70828" y="0"/>
                  </a:moveTo>
                  <a:lnTo>
                    <a:pt x="1397370" y="0"/>
                  </a:lnTo>
                  <a:cubicBezTo>
                    <a:pt x="1436488" y="0"/>
                    <a:pt x="1468199" y="31711"/>
                    <a:pt x="1468199" y="70828"/>
                  </a:cubicBezTo>
                  <a:lnTo>
                    <a:pt x="1468199" y="139990"/>
                  </a:lnTo>
                  <a:cubicBezTo>
                    <a:pt x="1468199" y="179107"/>
                    <a:pt x="1436488" y="210818"/>
                    <a:pt x="1397370" y="210818"/>
                  </a:cubicBezTo>
                  <a:lnTo>
                    <a:pt x="70828" y="210818"/>
                  </a:lnTo>
                  <a:cubicBezTo>
                    <a:pt x="31711" y="210818"/>
                    <a:pt x="0" y="179107"/>
                    <a:pt x="0" y="139990"/>
                  </a:cubicBezTo>
                  <a:lnTo>
                    <a:pt x="0" y="70828"/>
                  </a:lnTo>
                  <a:cubicBezTo>
                    <a:pt x="0" y="31711"/>
                    <a:pt x="31711" y="0"/>
                    <a:pt x="708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68199" cy="248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14163" y="2034456"/>
            <a:ext cx="1504317" cy="3550680"/>
            <a:chOff x="0" y="0"/>
            <a:chExt cx="396199" cy="9351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6199" cy="935159"/>
            </a:xfrm>
            <a:custGeom>
              <a:avLst/>
              <a:gdLst/>
              <a:ahLst/>
              <a:cxnLst/>
              <a:rect r="r" b="b" t="t" l="l"/>
              <a:pathLst>
                <a:path h="935159" w="396199">
                  <a:moveTo>
                    <a:pt x="198099" y="0"/>
                  </a:moveTo>
                  <a:lnTo>
                    <a:pt x="198099" y="0"/>
                  </a:lnTo>
                  <a:cubicBezTo>
                    <a:pt x="307507" y="0"/>
                    <a:pt x="396199" y="88692"/>
                    <a:pt x="396199" y="198099"/>
                  </a:cubicBezTo>
                  <a:lnTo>
                    <a:pt x="396199" y="737059"/>
                  </a:lnTo>
                  <a:cubicBezTo>
                    <a:pt x="396199" y="846467"/>
                    <a:pt x="307507" y="935159"/>
                    <a:pt x="198099" y="935159"/>
                  </a:cubicBezTo>
                  <a:lnTo>
                    <a:pt x="198099" y="935159"/>
                  </a:lnTo>
                  <a:cubicBezTo>
                    <a:pt x="145560" y="935159"/>
                    <a:pt x="95173" y="914288"/>
                    <a:pt x="58022" y="877137"/>
                  </a:cubicBezTo>
                  <a:cubicBezTo>
                    <a:pt x="20871" y="839986"/>
                    <a:pt x="0" y="789598"/>
                    <a:pt x="0" y="737059"/>
                  </a:cubicBezTo>
                  <a:lnTo>
                    <a:pt x="0" y="198099"/>
                  </a:lnTo>
                  <a:cubicBezTo>
                    <a:pt x="0" y="145560"/>
                    <a:pt x="20871" y="95173"/>
                    <a:pt x="58022" y="58022"/>
                  </a:cubicBezTo>
                  <a:cubicBezTo>
                    <a:pt x="95173" y="20871"/>
                    <a:pt x="145560" y="0"/>
                    <a:pt x="198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96199" cy="973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813975" y="5944108"/>
            <a:ext cx="1504317" cy="3550680"/>
            <a:chOff x="0" y="0"/>
            <a:chExt cx="396199" cy="9351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6199" cy="935159"/>
            </a:xfrm>
            <a:custGeom>
              <a:avLst/>
              <a:gdLst/>
              <a:ahLst/>
              <a:cxnLst/>
              <a:rect r="r" b="b" t="t" l="l"/>
              <a:pathLst>
                <a:path h="935159" w="396199">
                  <a:moveTo>
                    <a:pt x="198099" y="0"/>
                  </a:moveTo>
                  <a:lnTo>
                    <a:pt x="198099" y="0"/>
                  </a:lnTo>
                  <a:cubicBezTo>
                    <a:pt x="307507" y="0"/>
                    <a:pt x="396199" y="88692"/>
                    <a:pt x="396199" y="198099"/>
                  </a:cubicBezTo>
                  <a:lnTo>
                    <a:pt x="396199" y="737059"/>
                  </a:lnTo>
                  <a:cubicBezTo>
                    <a:pt x="396199" y="846467"/>
                    <a:pt x="307507" y="935159"/>
                    <a:pt x="198099" y="935159"/>
                  </a:cubicBezTo>
                  <a:lnTo>
                    <a:pt x="198099" y="935159"/>
                  </a:lnTo>
                  <a:cubicBezTo>
                    <a:pt x="145560" y="935159"/>
                    <a:pt x="95173" y="914288"/>
                    <a:pt x="58022" y="877137"/>
                  </a:cubicBezTo>
                  <a:cubicBezTo>
                    <a:pt x="20871" y="839986"/>
                    <a:pt x="0" y="789598"/>
                    <a:pt x="0" y="737059"/>
                  </a:cubicBezTo>
                  <a:lnTo>
                    <a:pt x="0" y="198099"/>
                  </a:lnTo>
                  <a:cubicBezTo>
                    <a:pt x="0" y="145560"/>
                    <a:pt x="20871" y="95173"/>
                    <a:pt x="58022" y="58022"/>
                  </a:cubicBezTo>
                  <a:cubicBezTo>
                    <a:pt x="95173" y="20871"/>
                    <a:pt x="145560" y="0"/>
                    <a:pt x="198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A4D2C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96199" cy="973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113789" y="2209768"/>
            <a:ext cx="1817498" cy="1022343"/>
          </a:xfrm>
          <a:custGeom>
            <a:avLst/>
            <a:gdLst/>
            <a:ahLst/>
            <a:cxnLst/>
            <a:rect r="r" b="b" t="t" l="l"/>
            <a:pathLst>
              <a:path h="1022343" w="1817498">
                <a:moveTo>
                  <a:pt x="0" y="0"/>
                </a:moveTo>
                <a:lnTo>
                  <a:pt x="1817498" y="0"/>
                </a:lnTo>
                <a:lnTo>
                  <a:pt x="1817498" y="1022343"/>
                </a:lnTo>
                <a:lnTo>
                  <a:pt x="0" y="1022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626092" y="2209768"/>
            <a:ext cx="2331140" cy="1310101"/>
          </a:xfrm>
          <a:custGeom>
            <a:avLst/>
            <a:gdLst/>
            <a:ahLst/>
            <a:cxnLst/>
            <a:rect r="r" b="b" t="t" l="l"/>
            <a:pathLst>
              <a:path h="1310101" w="2331140">
                <a:moveTo>
                  <a:pt x="0" y="0"/>
                </a:moveTo>
                <a:lnTo>
                  <a:pt x="2331140" y="0"/>
                </a:lnTo>
                <a:lnTo>
                  <a:pt x="2331140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766285" y="6809975"/>
            <a:ext cx="5190948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DIFFERENCIATION FOCUS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2264480" y="5918343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4" y="0"/>
                </a:lnTo>
                <a:lnTo>
                  <a:pt x="3054364" y="958307"/>
                </a:lnTo>
                <a:lnTo>
                  <a:pt x="0" y="95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426635" y="7784699"/>
            <a:ext cx="1530597" cy="1530597"/>
          </a:xfrm>
          <a:custGeom>
            <a:avLst/>
            <a:gdLst/>
            <a:ahLst/>
            <a:cxnLst/>
            <a:rect r="r" b="b" t="t" l="l"/>
            <a:pathLst>
              <a:path h="1530597" w="1530597">
                <a:moveTo>
                  <a:pt x="0" y="0"/>
                </a:moveTo>
                <a:lnTo>
                  <a:pt x="1530597" y="0"/>
                </a:lnTo>
                <a:lnTo>
                  <a:pt x="1530597" y="1530598"/>
                </a:lnTo>
                <a:lnTo>
                  <a:pt x="0" y="1530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628301" y="3165436"/>
            <a:ext cx="345683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COST LEADERSHIP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66285" y="3474998"/>
            <a:ext cx="519094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DIFFERENCIATION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28301" y="6809975"/>
            <a:ext cx="345683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COST FOCUS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725116" y="1097138"/>
            <a:ext cx="526320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LOW COST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94030" y="1097138"/>
            <a:ext cx="526320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DIFFERENTIATION</a:t>
            </a:r>
          </a:p>
        </p:txBody>
      </p:sp>
      <p:sp>
        <p:nvSpPr>
          <p:cNvPr name="TextBox 37" id="37"/>
          <p:cNvSpPr txBox="true"/>
          <p:nvPr/>
        </p:nvSpPr>
        <p:spPr>
          <a:xfrm rot="-5400000">
            <a:off x="757456" y="3201784"/>
            <a:ext cx="355068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TOTAL 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MARKET</a:t>
            </a:r>
          </a:p>
        </p:txBody>
      </p:sp>
      <p:sp>
        <p:nvSpPr>
          <p:cNvPr name="TextBox 38" id="38"/>
          <p:cNvSpPr txBox="true"/>
          <p:nvPr/>
        </p:nvSpPr>
        <p:spPr>
          <a:xfrm rot="-5400000">
            <a:off x="757456" y="7105414"/>
            <a:ext cx="355068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NICHE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MARKET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534" r="0" b="-69131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975087" y="361045"/>
            <a:ext cx="0" cy="8395456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4975087" y="8756501"/>
            <a:ext cx="903186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4975087" y="1405343"/>
            <a:ext cx="7351157" cy="7351157"/>
          </a:xfrm>
          <a:custGeom>
            <a:avLst/>
            <a:gdLst/>
            <a:ahLst/>
            <a:cxnLst/>
            <a:rect r="r" b="b" t="t" l="l"/>
            <a:pathLst>
              <a:path h="7351157" w="7351157">
                <a:moveTo>
                  <a:pt x="0" y="0"/>
                </a:moveTo>
                <a:lnTo>
                  <a:pt x="7351158" y="0"/>
                </a:lnTo>
                <a:lnTo>
                  <a:pt x="7351158" y="7351158"/>
                </a:lnTo>
                <a:lnTo>
                  <a:pt x="0" y="735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98995" y="8709931"/>
            <a:ext cx="632725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RELATIVE COST POSITION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1057458" y="5009272"/>
            <a:ext cx="632725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WTP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3269824" y="7646018"/>
            <a:ext cx="2913308" cy="49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LOW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3269824" y="1569090"/>
            <a:ext cx="2913308" cy="49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HIGH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54419" y="8709931"/>
            <a:ext cx="2913308" cy="49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HIGH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85385" y="8709931"/>
            <a:ext cx="2913308" cy="49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85">
                <a:solidFill>
                  <a:srgbClr val="624725"/>
                </a:solidFill>
                <a:latin typeface="Cy Grotesk Wide"/>
                <a:ea typeface="Cy Grotesk Wide"/>
                <a:cs typeface="Cy Grotesk Wide"/>
                <a:sym typeface="Cy Grotesk Wide"/>
              </a:rPr>
              <a:t>LOW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306427" y="1405343"/>
            <a:ext cx="1530597" cy="1530597"/>
          </a:xfrm>
          <a:custGeom>
            <a:avLst/>
            <a:gdLst/>
            <a:ahLst/>
            <a:cxnLst/>
            <a:rect r="r" b="b" t="t" l="l"/>
            <a:pathLst>
              <a:path h="1530597" w="1530597">
                <a:moveTo>
                  <a:pt x="0" y="0"/>
                </a:moveTo>
                <a:lnTo>
                  <a:pt x="1530598" y="0"/>
                </a:lnTo>
                <a:lnTo>
                  <a:pt x="1530598" y="1530597"/>
                </a:lnTo>
                <a:lnTo>
                  <a:pt x="0" y="1530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02043" y="7449005"/>
            <a:ext cx="1817498" cy="1022343"/>
          </a:xfrm>
          <a:custGeom>
            <a:avLst/>
            <a:gdLst/>
            <a:ahLst/>
            <a:cxnLst/>
            <a:rect r="r" b="b" t="t" l="l"/>
            <a:pathLst>
              <a:path h="1022343" w="1817498">
                <a:moveTo>
                  <a:pt x="0" y="0"/>
                </a:moveTo>
                <a:lnTo>
                  <a:pt x="1817498" y="0"/>
                </a:lnTo>
                <a:lnTo>
                  <a:pt x="1817498" y="1022342"/>
                </a:lnTo>
                <a:lnTo>
                  <a:pt x="0" y="1022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31479" y="2619302"/>
            <a:ext cx="2331140" cy="1310101"/>
          </a:xfrm>
          <a:custGeom>
            <a:avLst/>
            <a:gdLst/>
            <a:ahLst/>
            <a:cxnLst/>
            <a:rect r="r" b="b" t="t" l="l"/>
            <a:pathLst>
              <a:path h="1310101" w="2331140">
                <a:moveTo>
                  <a:pt x="0" y="0"/>
                </a:moveTo>
                <a:lnTo>
                  <a:pt x="2331141" y="0"/>
                </a:lnTo>
                <a:lnTo>
                  <a:pt x="2331141" y="1310101"/>
                </a:lnTo>
                <a:lnTo>
                  <a:pt x="0" y="1310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44544" y="926190"/>
            <a:ext cx="3054364" cy="958307"/>
          </a:xfrm>
          <a:custGeom>
            <a:avLst/>
            <a:gdLst/>
            <a:ahLst/>
            <a:cxnLst/>
            <a:rect r="r" b="b" t="t" l="l"/>
            <a:pathLst>
              <a:path h="958307" w="3054364">
                <a:moveTo>
                  <a:pt x="0" y="0"/>
                </a:moveTo>
                <a:lnTo>
                  <a:pt x="3054364" y="0"/>
                </a:lnTo>
                <a:lnTo>
                  <a:pt x="3054364" y="958307"/>
                </a:lnTo>
                <a:lnTo>
                  <a:pt x="0" y="958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0253" y="647700"/>
            <a:ext cx="3228380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4253" y="3949699"/>
            <a:ext cx="7387569" cy="478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78"/>
              </a:lnSpc>
            </a:pPr>
            <a:r>
              <a:rPr lang="en-US" sz="6841" spc="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Strength, Weakness, Opportunities &amp; Threats (SWOT)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DAGgrZsXZkE</dc:identifier>
  <dcterms:modified xsi:type="dcterms:W3CDTF">2011-08-01T06:04:30Z</dcterms:modified>
  <cp:revision>1</cp:revision>
  <dc:title>fashion collection</dc:title>
</cp:coreProperties>
</file>